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6" r:id="rId6"/>
    <p:sldId id="262" r:id="rId7"/>
    <p:sldId id="263" r:id="rId8"/>
    <p:sldId id="264" r:id="rId9"/>
    <p:sldId id="268" r:id="rId10"/>
    <p:sldId id="279" r:id="rId11"/>
    <p:sldId id="280" r:id="rId12"/>
    <p:sldId id="272" r:id="rId13"/>
    <p:sldId id="281" r:id="rId14"/>
    <p:sldId id="276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-8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963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7849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058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81044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5634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192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0317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51709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870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863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322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096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75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647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788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2591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340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214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53195" y="1999677"/>
            <a:ext cx="5876990" cy="2129512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cap="none" dirty="0" smtClean="0"/>
              <a:t>Projeto e Desenvolvimento de um Sistema de Controle para Aplicação em Satélites do Tipo </a:t>
            </a:r>
            <a:r>
              <a:rPr lang="pt-BR" sz="4000" b="1" cap="none" dirty="0" err="1" smtClean="0"/>
              <a:t>Cubesat</a:t>
            </a:r>
            <a:endParaRPr lang="pt-BR" sz="4000" cap="non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78627" y="5140444"/>
            <a:ext cx="3880021" cy="1241822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pt-BR" cap="none" dirty="0" smtClean="0"/>
              <a:t>Augusto </a:t>
            </a:r>
            <a:r>
              <a:rPr lang="pt-BR" cap="none" dirty="0" err="1" smtClean="0"/>
              <a:t>Bonangelo</a:t>
            </a:r>
            <a:r>
              <a:rPr lang="pt-BR" cap="none" dirty="0" smtClean="0"/>
              <a:t> Costa </a:t>
            </a:r>
            <a:r>
              <a:rPr lang="pt-BR" dirty="0" smtClean="0"/>
              <a:t>– 09.02052-7</a:t>
            </a:r>
          </a:p>
          <a:p>
            <a:pPr algn="r"/>
            <a:r>
              <a:rPr lang="pt-BR" cap="none" dirty="0" smtClean="0"/>
              <a:t>Felipe Ramos De Faria </a:t>
            </a:r>
            <a:r>
              <a:rPr lang="pt-BR" dirty="0" smtClean="0"/>
              <a:t>– 10.00691-5</a:t>
            </a:r>
          </a:p>
          <a:p>
            <a:pPr algn="r"/>
            <a:r>
              <a:rPr lang="pt-BR" cap="none" dirty="0" smtClean="0"/>
              <a:t>William </a:t>
            </a:r>
            <a:r>
              <a:rPr lang="pt-BR" cap="none" dirty="0" err="1" smtClean="0"/>
              <a:t>Mazi</a:t>
            </a:r>
            <a:r>
              <a:rPr lang="pt-BR" cap="none" dirty="0" smtClean="0"/>
              <a:t> </a:t>
            </a:r>
            <a:r>
              <a:rPr lang="pt-BR" dirty="0" smtClean="0"/>
              <a:t>– 10.00308-8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" y="477693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b="1" dirty="0">
                <a:latin typeface="NimbusSanL-Bold"/>
              </a:rPr>
              <a:t>Instituto Mauá de Tecnologia</a:t>
            </a:r>
          </a:p>
          <a:p>
            <a:pPr algn="ctr"/>
            <a:r>
              <a:rPr lang="pt-BR" sz="1350" b="1" dirty="0">
                <a:latin typeface="NimbusSanL-Bold"/>
              </a:rPr>
              <a:t>Escola de Engenharia Mauá</a:t>
            </a:r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xmlns="" val="42739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Motor brushless - BLDC</a:t>
            </a:r>
            <a:endParaRPr lang="pt-BR" dirty="0"/>
          </a:p>
        </p:txBody>
      </p:sp>
      <p:pic>
        <p:nvPicPr>
          <p:cNvPr id="9" name="Espaço Reservado para Conteúdo 5" descr="ec-45-flat-70w-motor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21109" y="2926080"/>
            <a:ext cx="3919472" cy="3397095"/>
          </a:xfrm>
        </p:spPr>
      </p:pic>
      <p:sp>
        <p:nvSpPr>
          <p:cNvPr id="10" name="Espaço Reservado para Conteúdo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O que é um motor BLDC?</a:t>
            </a:r>
          </a:p>
          <a:p>
            <a:r>
              <a:rPr lang="pt-BR" dirty="0" smtClean="0"/>
              <a:t>Por que usar um BLDC?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roda de reação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5308419" y="3071110"/>
            <a:ext cx="3656408" cy="1186045"/>
          </a:xfrm>
        </p:spPr>
        <p:txBody>
          <a:bodyPr/>
          <a:lstStyle/>
          <a:p>
            <a:r>
              <a:rPr lang="pt-BR" dirty="0" smtClean="0"/>
              <a:t>Qual sua utilidade?</a:t>
            </a:r>
          </a:p>
          <a:p>
            <a:r>
              <a:rPr lang="pt-BR" dirty="0" smtClean="0"/>
              <a:t>Como </a:t>
            </a:r>
            <a:r>
              <a:rPr lang="pt-BR" dirty="0" smtClean="0"/>
              <a:t>funcionam</a:t>
            </a:r>
            <a:r>
              <a:rPr lang="pt-BR" dirty="0" smtClean="0"/>
              <a:t>?</a:t>
            </a:r>
            <a:endParaRPr lang="pt-BR" dirty="0" smtClean="0"/>
          </a:p>
        </p:txBody>
      </p:sp>
      <p:pic>
        <p:nvPicPr>
          <p:cNvPr id="6" name="Espaço Reservado para Conteúdo 5" descr="BCT_product-0071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144" t="18193" r="22197" b="18530"/>
          <a:stretch>
            <a:fillRect/>
          </a:stretch>
        </p:blipFill>
        <p:spPr>
          <a:xfrm>
            <a:off x="535578" y="2155371"/>
            <a:ext cx="4558418" cy="346165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Diagrama de </a:t>
            </a:r>
            <a:r>
              <a:rPr lang="pt-BR" dirty="0" smtClean="0"/>
              <a:t>blocos GERAL</a:t>
            </a:r>
            <a:endParaRPr lang="pt-BR" dirty="0"/>
          </a:p>
        </p:txBody>
      </p:sp>
      <p:pic>
        <p:nvPicPr>
          <p:cNvPr id="5" name="Imagem 4" descr="Diagrama Geral 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78" y="2029095"/>
            <a:ext cx="4213044" cy="4330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Diagrama dos Subsistemas</a:t>
            </a:r>
            <a:endParaRPr lang="pt-BR" dirty="0"/>
          </a:p>
        </p:txBody>
      </p:sp>
      <p:pic>
        <p:nvPicPr>
          <p:cNvPr id="6" name="Espaço Reservado para Conteúdo 5" descr="Diagrama Subsistem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14" y="2249488"/>
            <a:ext cx="7194798" cy="3541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251" y="2689715"/>
            <a:ext cx="7429499" cy="1478570"/>
          </a:xfrm>
        </p:spPr>
        <p:txBody>
          <a:bodyPr/>
          <a:lstStyle/>
          <a:p>
            <a:pPr algn="ctr"/>
            <a:r>
              <a:rPr lang="pt-BR" dirty="0" smtClean="0"/>
              <a:t>Dúvidas ou comentários?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251" y="2689715"/>
            <a:ext cx="7429499" cy="1478570"/>
          </a:xfrm>
        </p:spPr>
        <p:txBody>
          <a:bodyPr/>
          <a:lstStyle/>
          <a:p>
            <a:pPr algn="ctr"/>
            <a:r>
              <a:rPr lang="pt-BR" dirty="0" smtClean="0"/>
              <a:t>OBRIGADO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6060" y="157199"/>
            <a:ext cx="7429499" cy="1478570"/>
          </a:xfrm>
        </p:spPr>
        <p:txBody>
          <a:bodyPr/>
          <a:lstStyle/>
          <a:p>
            <a:pPr algn="ctr"/>
            <a:r>
              <a:rPr lang="pt-BR" dirty="0" err="1"/>
              <a:t>CubeSats</a:t>
            </a:r>
            <a:r>
              <a:rPr lang="pt-BR" dirty="0"/>
              <a:t> (Cube-</a:t>
            </a:r>
            <a:r>
              <a:rPr lang="pt-BR" dirty="0" err="1"/>
              <a:t>Satellite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6059" y="1705788"/>
            <a:ext cx="7429499" cy="4472589"/>
          </a:xfrm>
        </p:spPr>
        <p:txBody>
          <a:bodyPr>
            <a:normAutofit/>
          </a:bodyPr>
          <a:lstStyle/>
          <a:p>
            <a:r>
              <a:rPr lang="pt-BR" dirty="0" smtClean="0"/>
              <a:t>Inicio: 1999</a:t>
            </a:r>
          </a:p>
          <a:p>
            <a:r>
              <a:rPr lang="pt-BR" dirty="0" smtClean="0"/>
              <a:t>Stanford </a:t>
            </a:r>
            <a:r>
              <a:rPr lang="pt-BR" dirty="0" err="1" smtClean="0"/>
              <a:t>University</a:t>
            </a:r>
            <a:r>
              <a:rPr lang="pt-BR" dirty="0" smtClean="0"/>
              <a:t> e </a:t>
            </a:r>
            <a:r>
              <a:rPr lang="pt-BR" dirty="0" err="1" smtClean="0"/>
              <a:t>California</a:t>
            </a:r>
            <a:r>
              <a:rPr lang="pt-BR" dirty="0" smtClean="0"/>
              <a:t> </a:t>
            </a:r>
            <a:r>
              <a:rPr lang="pt-BR" dirty="0" err="1" smtClean="0"/>
              <a:t>Polytechnic</a:t>
            </a:r>
            <a:r>
              <a:rPr lang="pt-BR" dirty="0" smtClean="0"/>
              <a:t> </a:t>
            </a:r>
            <a:r>
              <a:rPr lang="pt-BR" dirty="0" err="1" smtClean="0"/>
              <a:t>State</a:t>
            </a:r>
            <a:r>
              <a:rPr lang="pt-BR" dirty="0" smtClean="0"/>
              <a:t> </a:t>
            </a:r>
            <a:r>
              <a:rPr lang="pt-BR" dirty="0" err="1" smtClean="0"/>
              <a:t>University</a:t>
            </a:r>
            <a:r>
              <a:rPr lang="pt-BR" dirty="0" smtClean="0"/>
              <a:t> (Cal </a:t>
            </a:r>
            <a:r>
              <a:rPr lang="pt-BR" dirty="0" err="1" smtClean="0"/>
              <a:t>Poly</a:t>
            </a:r>
            <a:r>
              <a:rPr lang="pt-BR" dirty="0" smtClean="0"/>
              <a:t>)</a:t>
            </a:r>
          </a:p>
          <a:p>
            <a:r>
              <a:rPr lang="pt-BR" dirty="0" smtClean="0"/>
              <a:t>Forma: Cubo</a:t>
            </a:r>
          </a:p>
          <a:p>
            <a:r>
              <a:rPr lang="pt-BR" dirty="0" smtClean="0"/>
              <a:t>Arestas: 100 mm</a:t>
            </a:r>
          </a:p>
          <a:p>
            <a:r>
              <a:rPr lang="pt-BR" dirty="0" smtClean="0"/>
              <a:t>Massa: até 1330 g</a:t>
            </a:r>
          </a:p>
          <a:p>
            <a:r>
              <a:rPr lang="pt-BR" dirty="0" smtClean="0"/>
              <a:t>U – Unit</a:t>
            </a:r>
          </a:p>
          <a:p>
            <a:r>
              <a:rPr lang="pt-BR" dirty="0" smtClean="0"/>
              <a:t>Tipos comuns: 1U, 2U, 3U, 6U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27" y="3094642"/>
            <a:ext cx="3269990" cy="2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520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sistema de determinação e controle de atitude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Atitude</a:t>
            </a:r>
          </a:p>
          <a:p>
            <a:pPr lvl="1"/>
            <a:r>
              <a:rPr lang="pt-BR" sz="2400" dirty="0" smtClean="0"/>
              <a:t>É a orientação das coordenadas de um corpo em relação a um referencial externo fixo.</a:t>
            </a:r>
          </a:p>
          <a:p>
            <a:pPr lvl="1"/>
            <a:endParaRPr lang="pt-BR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dirty="0" smtClean="0"/>
              <a:t>Controle de atitude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dirty="0" smtClean="0"/>
              <a:t>Determinação </a:t>
            </a:r>
            <a:r>
              <a:rPr lang="pt-BR" sz="2400" dirty="0"/>
              <a:t>de atitude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xmlns="" val="39876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controle de atitude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6060" y="2249487"/>
            <a:ext cx="7678340" cy="3541714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Controle Passivo</a:t>
            </a:r>
          </a:p>
          <a:p>
            <a:pPr lvl="1"/>
            <a:r>
              <a:rPr lang="pt-BR" sz="2400" dirty="0" smtClean="0"/>
              <a:t>Gradiente </a:t>
            </a:r>
            <a:r>
              <a:rPr lang="pt-BR" sz="2400" dirty="0"/>
              <a:t>de </a:t>
            </a:r>
            <a:r>
              <a:rPr lang="pt-BR" sz="2400" dirty="0" smtClean="0"/>
              <a:t>Gravidade</a:t>
            </a:r>
          </a:p>
          <a:p>
            <a:pPr lvl="1"/>
            <a:r>
              <a:rPr lang="pt-BR" sz="2400" dirty="0"/>
              <a:t>A</a:t>
            </a:r>
            <a:r>
              <a:rPr lang="pt-BR" sz="2400" dirty="0" smtClean="0"/>
              <a:t>linhamento com campo magnético terrestre</a:t>
            </a:r>
          </a:p>
          <a:p>
            <a:r>
              <a:rPr lang="pt-BR" dirty="0" smtClean="0"/>
              <a:t>Controle Ativo</a:t>
            </a:r>
          </a:p>
          <a:p>
            <a:pPr lvl="1"/>
            <a:r>
              <a:rPr lang="pt-BR" sz="2400" dirty="0" smtClean="0"/>
              <a:t>Girar em </a:t>
            </a:r>
            <a:r>
              <a:rPr lang="pt-BR" sz="2400" dirty="0"/>
              <a:t>torno do </a:t>
            </a:r>
            <a:r>
              <a:rPr lang="pt-BR" sz="2400" dirty="0" smtClean="0"/>
              <a:t>eixo que está apontado </a:t>
            </a:r>
            <a:r>
              <a:rPr lang="pt-BR" sz="2400" dirty="0"/>
              <a:t>na direção </a:t>
            </a:r>
            <a:r>
              <a:rPr lang="pt-BR" sz="2400" dirty="0" smtClean="0"/>
              <a:t>desejada</a:t>
            </a:r>
          </a:p>
          <a:p>
            <a:pPr lvl="1"/>
            <a:r>
              <a:rPr lang="pt-BR" sz="2400" dirty="0"/>
              <a:t>D</a:t>
            </a:r>
            <a:r>
              <a:rPr lang="pt-BR" sz="2400" dirty="0" smtClean="0"/>
              <a:t>eterminação </a:t>
            </a:r>
            <a:r>
              <a:rPr lang="pt-BR" sz="2400" dirty="0"/>
              <a:t>e manipulação </a:t>
            </a:r>
            <a:r>
              <a:rPr lang="pt-BR" sz="2400" dirty="0" smtClean="0"/>
              <a:t>dos </a:t>
            </a:r>
            <a:r>
              <a:rPr lang="pt-BR" sz="2400" dirty="0"/>
              <a:t>Ângulos de </a:t>
            </a:r>
            <a:r>
              <a:rPr lang="pt-BR" sz="2400" dirty="0" err="1"/>
              <a:t>Euler</a:t>
            </a:r>
            <a:r>
              <a:rPr lang="pt-BR" sz="2400" dirty="0"/>
              <a:t> </a:t>
            </a:r>
            <a:r>
              <a:rPr lang="pt-BR" sz="2400" dirty="0" smtClean="0"/>
              <a:t>(</a:t>
            </a:r>
            <a:r>
              <a:rPr lang="pt-BR" sz="2400" dirty="0" err="1" smtClean="0"/>
              <a:t>Roll-Pitch-Yaw</a:t>
            </a:r>
            <a:r>
              <a:rPr lang="pt-BR" sz="2400" dirty="0" smtClean="0"/>
              <a:t>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709058" y="5882641"/>
            <a:ext cx="37235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/>
              <a:t>Depende da Determinação da Atitude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13950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OBJETIVO</a:t>
            </a:r>
            <a:endParaRPr lang="pt-B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1498" y="3379250"/>
            <a:ext cx="5447212" cy="270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67989" y="2139997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O objetivo deste </a:t>
            </a:r>
            <a:r>
              <a:rPr lang="pt-BR" sz="2800" dirty="0" smtClean="0"/>
              <a:t>estudo </a:t>
            </a:r>
            <a:r>
              <a:rPr lang="pt-BR" sz="2800" dirty="0"/>
              <a:t>é </a:t>
            </a:r>
            <a:r>
              <a:rPr lang="pt-BR" sz="2800" dirty="0" smtClean="0"/>
              <a:t>projetar e construir um </a:t>
            </a:r>
            <a:r>
              <a:rPr lang="pt-BR" sz="2800" dirty="0"/>
              <a:t>sistema de controle para satélites do tipo </a:t>
            </a:r>
            <a:r>
              <a:rPr lang="pt-BR" sz="2800" dirty="0" err="1" smtClean="0"/>
              <a:t>CubeSat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xmlns="" val="25654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18518"/>
            <a:ext cx="9144000" cy="1478570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MOTIVAÇÃO E JUSTIFICATIVA</a:t>
            </a:r>
            <a:endParaRPr lang="pt-BR" dirty="0"/>
          </a:p>
        </p:txBody>
      </p:sp>
      <p:pic>
        <p:nvPicPr>
          <p:cNvPr id="5" name="Espaço Reservado para Conteúdo 4" descr="Cubesats_NASA4X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946" y="2028034"/>
            <a:ext cx="5804108" cy="4357559"/>
          </a:xfrm>
        </p:spPr>
      </p:pic>
    </p:spTree>
    <p:extLst>
      <p:ext uri="{BB962C8B-B14F-4D97-AF65-F5344CB8AC3E}">
        <p14:creationId xmlns:p14="http://schemas.microsoft.com/office/powerpoint/2010/main" xmlns="" val="3929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18518"/>
            <a:ext cx="9144001" cy="1478570"/>
          </a:xfrm>
        </p:spPr>
        <p:txBody>
          <a:bodyPr/>
          <a:lstStyle/>
          <a:p>
            <a:pPr algn="ctr"/>
            <a:r>
              <a:rPr lang="pt-BR" dirty="0" smtClean="0"/>
              <a:t>DIVERSAS APLICAÇÕES</a:t>
            </a:r>
            <a:endParaRPr lang="pt-BR" dirty="0"/>
          </a:p>
        </p:txBody>
      </p:sp>
      <p:pic>
        <p:nvPicPr>
          <p:cNvPr id="7" name="Imagem 6" descr="Anomalia-Magnética-do-Atlântico-Sul-NAS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828799"/>
            <a:ext cx="7351907" cy="47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60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18518"/>
            <a:ext cx="9144000" cy="1478570"/>
          </a:xfrm>
        </p:spPr>
        <p:txBody>
          <a:bodyPr/>
          <a:lstStyle/>
          <a:p>
            <a:pPr algn="ctr"/>
            <a:r>
              <a:rPr lang="pt-BR" dirty="0" smtClean="0"/>
              <a:t>INTERESSE PELO ESPAÇO</a:t>
            </a:r>
            <a:endParaRPr lang="pt-BR" dirty="0"/>
          </a:p>
        </p:txBody>
      </p:sp>
      <p:pic>
        <p:nvPicPr>
          <p:cNvPr id="7" name="Espaço Reservado para Conteúdo 6" descr="692624088780441328cab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1" y="1801732"/>
            <a:ext cx="6857999" cy="4560837"/>
          </a:xfrm>
        </p:spPr>
      </p:pic>
    </p:spTree>
    <p:extLst>
      <p:ext uri="{BB962C8B-B14F-4D97-AF65-F5344CB8AC3E}">
        <p14:creationId xmlns:p14="http://schemas.microsoft.com/office/powerpoint/2010/main" xmlns="" val="5553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Metodologia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sz="half" idx="1"/>
          </p:nvPr>
        </p:nvSpPr>
        <p:spPr>
          <a:xfrm>
            <a:off x="856057" y="2249486"/>
            <a:ext cx="7321292" cy="354171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O desenvolvimento do projeto será feito em três etapas principais:</a:t>
            </a:r>
          </a:p>
          <a:p>
            <a:pPr marL="457200" lvl="0" indent="-457200">
              <a:buFont typeface="+mj-lt"/>
              <a:buAutoNum type="arabicPeriod"/>
            </a:pPr>
            <a:r>
              <a:rPr lang="pt-BR" dirty="0" smtClean="0"/>
              <a:t>Controle do motor Brushless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pt-BR" dirty="0" smtClean="0"/>
              <a:t>Controle do sistema em um eixo</a:t>
            </a:r>
          </a:p>
          <a:p>
            <a:pPr marL="457200" lvl="0" indent="-457200">
              <a:buFont typeface="+mj-lt"/>
              <a:buAutoNum type="arabicPeriod"/>
            </a:pPr>
            <a:r>
              <a:rPr lang="pt-BR" dirty="0" smtClean="0"/>
              <a:t>Controle do sistema em três eixos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520</TotalTime>
  <Words>245</Words>
  <Application>Microsoft Office PowerPoint</Application>
  <PresentationFormat>Apresentação na tela (4:3)</PresentationFormat>
  <Paragraphs>48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Circuito</vt:lpstr>
      <vt:lpstr>Projeto e Desenvolvimento de um Sistema de Controle para Aplicação em Satélites do Tipo Cubesat</vt:lpstr>
      <vt:lpstr>CubeSats (Cube-Satellite)</vt:lpstr>
      <vt:lpstr>sistema de determinação e controle de atitude</vt:lpstr>
      <vt:lpstr>controle de atitude</vt:lpstr>
      <vt:lpstr>OBJETIVO</vt:lpstr>
      <vt:lpstr>MOTIVAÇÃO E JUSTIFICATIVA</vt:lpstr>
      <vt:lpstr>DIVERSAS APLICAÇÕES</vt:lpstr>
      <vt:lpstr>INTERESSE PELO ESPAÇO</vt:lpstr>
      <vt:lpstr>Metodologia</vt:lpstr>
      <vt:lpstr>Motor brushless - BLDC</vt:lpstr>
      <vt:lpstr>roda de reação</vt:lpstr>
      <vt:lpstr>Diagrama de blocos GERAL</vt:lpstr>
      <vt:lpstr>Diagrama dos Subsistemas</vt:lpstr>
      <vt:lpstr>Dúvidas ou comentários?</vt:lpstr>
      <vt:lpstr>OBRIGADO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 Desenvolvimento de um Sistema de Controle para Aplicação em Satélites do tipo Cubesat</dc:title>
  <dc:creator>Felipe</dc:creator>
  <cp:lastModifiedBy>Augusto</cp:lastModifiedBy>
  <cp:revision>66</cp:revision>
  <dcterms:created xsi:type="dcterms:W3CDTF">2015-03-21T19:12:11Z</dcterms:created>
  <dcterms:modified xsi:type="dcterms:W3CDTF">2015-03-31T20:32:44Z</dcterms:modified>
</cp:coreProperties>
</file>